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800" r:id="rId6"/>
    <p:sldId id="798" r:id="rId7"/>
    <p:sldId id="799" r:id="rId8"/>
    <p:sldId id="795" r:id="rId9"/>
    <p:sldId id="797" r:id="rId10"/>
    <p:sldId id="79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83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161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February – 1 March,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S2-2401904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March,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 smtClean="0"/>
              <a:t>FS_EnergySys</a:t>
            </a:r>
            <a:r>
              <a:rPr lang="en-US" altLang="de-DE" sz="3600" b="1" dirty="0"/>
              <a:t/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/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 smtClean="0">
                <a:latin typeface="+mj-lt"/>
              </a:rPr>
              <a:t>Jungshin Park (Samsung</a:t>
            </a:r>
            <a:r>
              <a:rPr lang="en-US" altLang="en-US" sz="2000" dirty="0">
                <a:latin typeface="+mj-lt"/>
              </a:rPr>
              <a:t>), </a:t>
            </a:r>
            <a:endParaRPr lang="en-US" altLang="en-US" sz="2000" dirty="0" smtClean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dirty="0" smtClean="0">
                <a:latin typeface="+mj-lt"/>
              </a:rPr>
              <a:t>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at SA#103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911554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15%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55</a:t>
                      </a: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889185"/>
            <a:ext cx="8810067" cy="4373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800" b="1" dirty="0" smtClean="0">
                <a:solidFill>
                  <a:prstClr val="black"/>
                </a:solidFill>
              </a:rPr>
              <a:t>Progress since SA#102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TR 23.700-66 v.0.4.0 has been produced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Architectural Assumption, Scope and Definitions have been updated </a:t>
            </a:r>
            <a:r>
              <a:rPr lang="en-US" altLang="de-DE" sz="1400" dirty="0" smtClean="0"/>
              <a:t>by three accepted </a:t>
            </a:r>
            <a:r>
              <a:rPr lang="en-US" altLang="de-DE" sz="1400" dirty="0" err="1" smtClean="0"/>
              <a:t>pCRs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Total 32 new solutions have been accepted in the TR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4.5 </a:t>
            </a:r>
            <a:r>
              <a:rPr lang="en-US" altLang="de-DE" sz="1400" dirty="0" smtClean="0"/>
              <a:t>TUs have been used and 2 TUs are remaining for Study </a:t>
            </a:r>
            <a:r>
              <a:rPr lang="en-US" altLang="de-DE" sz="1400" dirty="0" smtClean="0"/>
              <a:t>Phase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8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800" b="1" dirty="0">
                <a:solidFill>
                  <a:prstClr val="black"/>
                </a:solidFill>
              </a:rPr>
              <a:t>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impacts/dependencies are possible based on proposed solutions documented in TR. </a:t>
            </a:r>
            <a:endParaRPr lang="en-US" altLang="zh-CN" sz="1400" dirty="0" smtClean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400" spc="-20" dirty="0" smtClean="0">
                <a:solidFill>
                  <a:prstClr val="black"/>
                </a:solidFill>
                <a:sym typeface="+mn-ea"/>
              </a:rPr>
              <a:t>        An </a:t>
            </a:r>
            <a:r>
              <a:rPr lang="en-US" altLang="zh-CN" sz="1400" spc="-20" dirty="0">
                <a:solidFill>
                  <a:prstClr val="black"/>
                </a:solidFill>
                <a:sym typeface="+mn-ea"/>
              </a:rPr>
              <a:t>LS to TSG RAN and </a:t>
            </a:r>
            <a:r>
              <a:rPr lang="en-US" altLang="zh-CN" sz="1400" spc="-20" dirty="0" smtClean="0">
                <a:solidFill>
                  <a:prstClr val="black"/>
                </a:solidFill>
                <a:sym typeface="+mn-ea"/>
              </a:rPr>
              <a:t>related </a:t>
            </a:r>
            <a:r>
              <a:rPr lang="en-US" altLang="zh-CN" sz="1400" spc="-20" dirty="0">
                <a:solidFill>
                  <a:prstClr val="black"/>
                </a:solidFill>
                <a:sym typeface="+mn-ea"/>
              </a:rPr>
              <a:t>WGs has been sent on the topic of </a:t>
            </a:r>
            <a:r>
              <a:rPr lang="en-US" altLang="zh-CN" sz="1400" spc="-20" dirty="0" smtClean="0">
                <a:solidFill>
                  <a:prstClr val="black"/>
                </a:solidFill>
                <a:sym typeface="+mn-ea"/>
              </a:rPr>
              <a:t>per-UE </a:t>
            </a:r>
            <a:r>
              <a:rPr lang="en-US" altLang="zh-CN" sz="1400" spc="-20" dirty="0">
                <a:solidFill>
                  <a:prstClr val="black"/>
                </a:solidFill>
                <a:sym typeface="+mn-ea"/>
              </a:rPr>
              <a:t>energy </a:t>
            </a:r>
            <a:r>
              <a:rPr lang="en-US" altLang="zh-CN" sz="1400" spc="-20" dirty="0" smtClean="0">
                <a:solidFill>
                  <a:prstClr val="black"/>
                </a:solidFill>
                <a:sym typeface="+mn-ea"/>
              </a:rPr>
              <a:t>consumption assessment </a:t>
            </a:r>
            <a:r>
              <a:rPr lang="en-US" altLang="zh-CN" sz="1400" spc="-20" dirty="0">
                <a:solidFill>
                  <a:prstClr val="black"/>
                </a:solidFill>
                <a:sym typeface="+mn-ea"/>
              </a:rPr>
              <a:t>in </a:t>
            </a:r>
            <a:r>
              <a:rPr lang="en-US" altLang="zh-CN" sz="1400" spc="-20" dirty="0" smtClean="0">
                <a:solidFill>
                  <a:prstClr val="black"/>
                </a:solidFill>
                <a:sym typeface="+mn-ea"/>
              </a:rPr>
              <a:t>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SA5 dependencies are possible based on proposed solutions documented in TR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1800" b="1" dirty="0" smtClean="0">
                <a:solidFill>
                  <a:prstClr val="black"/>
                </a:solidFill>
                <a:cs typeface="+mn-ea"/>
                <a:sym typeface="+mn-ea"/>
              </a:rPr>
              <a:t>Next </a:t>
            </a:r>
            <a:r>
              <a:rPr lang="de-DE" altLang="ko-KR" sz="1800" b="1" dirty="0" smtClean="0">
                <a:solidFill>
                  <a:prstClr val="black"/>
                </a:solidFill>
                <a:cs typeface="+mn-ea"/>
                <a:sym typeface="+mn-ea"/>
              </a:rPr>
              <a:t>Steps</a:t>
            </a:r>
            <a:endParaRPr lang="de-DE" altLang="ko-KR" sz="1800" b="1" dirty="0">
              <a:solidFill>
                <a:prstClr val="black"/>
              </a:solidFill>
              <a:cs typeface="+mn-ea"/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>
                <a:sym typeface="+mn-ea"/>
              </a:rPr>
              <a:t>Discuss on solutions </a:t>
            </a:r>
            <a:r>
              <a:rPr lang="en-US" altLang="de-DE" sz="1400" dirty="0" smtClean="0">
                <a:sym typeface="+mn-ea"/>
              </a:rPr>
              <a:t>updates and unhandled new solution proposals (if not covered by the existing solutions)</a:t>
            </a:r>
            <a:endParaRPr lang="en-US" altLang="de-DE" sz="1400" dirty="0" smtClean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Complete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 smtClean="0"/>
              <a:t>Submit TR 23.700-66 to SA#104 for approval</a:t>
            </a:r>
          </a:p>
        </p:txBody>
      </p:sp>
    </p:spTree>
    <p:extLst>
      <p:ext uri="{BB962C8B-B14F-4D97-AF65-F5344CB8AC3E}">
        <p14:creationId xmlns:p14="http://schemas.microsoft.com/office/powerpoint/2010/main" val="11127503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SA2#161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148686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40%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55</a:t>
                      </a: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932317"/>
            <a:ext cx="8810067" cy="43304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81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</a:t>
            </a:r>
            <a:r>
              <a:rPr lang="en-US" altLang="de-DE" sz="1600" dirty="0" smtClean="0"/>
              <a:t>submitted, 18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and 2 LSs have been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Discussion focused on new </a:t>
            </a:r>
            <a:r>
              <a:rPr lang="en-US" altLang="de-DE" sz="1600" dirty="0" smtClean="0"/>
              <a:t>solution </a:t>
            </a:r>
            <a:r>
              <a:rPr lang="en-US" altLang="de-DE" sz="1600" dirty="0" smtClean="0"/>
              <a:t>proposals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/>
              <a:t>Solutions updates will be discussed in the SA2#162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SA2#160AH-e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1 </a:t>
            </a:r>
            <a:r>
              <a:rPr lang="en-US" altLang="de-DE" sz="1600" dirty="0" err="1" smtClean="0"/>
              <a:t>pCR</a:t>
            </a:r>
            <a:r>
              <a:rPr lang="en-US" altLang="de-DE" sz="1600" dirty="0" smtClean="0"/>
              <a:t> for updating Definition has been accepted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17 new solutions have been accepted in the meeting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5 new solutions </a:t>
            </a:r>
            <a:r>
              <a:rPr lang="en-US" altLang="de-DE" sz="1600" dirty="0"/>
              <a:t>have been accepted for KI#1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8 new solutions </a:t>
            </a:r>
            <a:r>
              <a:rPr lang="en-US" altLang="de-DE" sz="1600" dirty="0"/>
              <a:t>have been accepted for KI#2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4 new solutions have been accepted for KI#3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zh-CN" sz="1600" dirty="0">
              <a:solidFill>
                <a:prstClr val="black"/>
              </a:solidFill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1899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SA2#161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RAN impacts/dependencies are possible based on proposed solutions documented in </a:t>
            </a: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TR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An </a:t>
            </a: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LS to TSG RAN and related WGs has been sent on the topic of per-UE energy consumption assessment in RAN </a:t>
            </a:r>
            <a:endParaRPr lang="en-US" altLang="zh-CN" sz="1600" dirty="0" smtClean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SA5 dependencies </a:t>
            </a: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are possible based on proposed solutions documented in </a:t>
            </a: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TR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ko-KR" sz="16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</a:t>
            </a: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for upcoming meetings (2 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SA2#162: Focus on solution updates, only unhandled new solution proposals from #</a:t>
            </a:r>
            <a:r>
              <a:rPr lang="en-US" altLang="ko-KR" sz="1600" dirty="0" smtClean="0">
                <a:sym typeface="+mn-ea"/>
              </a:rPr>
              <a:t>161 (if not </a:t>
            </a:r>
            <a:br>
              <a:rPr lang="en-US" altLang="ko-KR" sz="1600" dirty="0" smtClean="0">
                <a:sym typeface="+mn-ea"/>
              </a:rPr>
            </a:br>
            <a:r>
              <a:rPr lang="en-US" altLang="ko-KR" sz="1600" dirty="0" smtClean="0">
                <a:sym typeface="+mn-ea"/>
              </a:rPr>
              <a:t>                  covered by the existing solutions), start </a:t>
            </a:r>
            <a:r>
              <a:rPr lang="en-US" altLang="ko-KR" sz="1600" dirty="0">
                <a:sym typeface="+mn-ea"/>
              </a:rPr>
              <a:t>discussion on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/>
              <a:t>Critical solution updates only, </a:t>
            </a:r>
            <a:r>
              <a:rPr lang="en-US" altLang="ko-KR" sz="1600" dirty="0" smtClean="0">
                <a:sym typeface="+mn-ea"/>
              </a:rPr>
              <a:t>Complete solution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study </a:t>
            </a:r>
            <a:r>
              <a:rPr lang="en-US" altLang="ko-KR" sz="1600" dirty="0" smtClean="0">
                <a:sym typeface="+mn-ea"/>
              </a:rPr>
              <a:t>conclusion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3668048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SA2#160AH-e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507385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15%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83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</a:t>
            </a:r>
            <a:r>
              <a:rPr lang="en-US" altLang="de-DE" sz="1600" dirty="0" smtClean="0"/>
              <a:t>submitted, </a:t>
            </a:r>
            <a:r>
              <a:rPr lang="en-US" altLang="de-DE" sz="1600" dirty="0"/>
              <a:t>and </a:t>
            </a:r>
            <a:r>
              <a:rPr lang="en-US" altLang="de-DE" sz="1600" dirty="0" smtClean="0"/>
              <a:t>30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(for 1TU) + 2 LSs are handled in the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Solution discussions started from this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Two LS proposals have been postponed to the next meeting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SA#102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Architectural Assumption, Scope and Definitions have been updated and agreed 3 </a:t>
            </a:r>
            <a:r>
              <a:rPr lang="en-US" altLang="de-DE" sz="1600" dirty="0" err="1" smtClean="0"/>
              <a:t>pCRs</a:t>
            </a:r>
            <a:endParaRPr lang="en-US" altLang="de-DE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15 new solutions out of 23 proposals have been accepted in the meeting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6 </a:t>
            </a:r>
            <a:r>
              <a:rPr lang="en-US" altLang="de-DE" sz="1600" dirty="0" smtClean="0"/>
              <a:t>new solutions </a:t>
            </a:r>
            <a:r>
              <a:rPr lang="en-US" altLang="de-DE" sz="1600" dirty="0"/>
              <a:t>have been accepted for KI#1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5 </a:t>
            </a:r>
            <a:r>
              <a:rPr lang="en-US" altLang="de-DE" sz="1600" dirty="0" smtClean="0"/>
              <a:t>new solutions </a:t>
            </a:r>
            <a:r>
              <a:rPr lang="en-US" altLang="de-DE" sz="1600" dirty="0"/>
              <a:t>have been accepted for KI#2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4 new solutions have been accepted for KI#3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SA2#160AH-e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 smtClean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olidFill>
                  <a:prstClr val="black"/>
                </a:solidFill>
              </a:rPr>
              <a:t>None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for upcoming meetings (3.5 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SA2#161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Continue solution discussion, last meeting for new solution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SA2#162: last meeting for solution updates, start discussion on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SA2#163: Complete solution evaluation and study conclusion</a:t>
            </a:r>
            <a:endParaRPr lang="de-DE" altLang="ko-KR" sz="16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46695002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059643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 smtClean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 smtClean="0">
                <a:solidFill>
                  <a:srgbClr val="0000CC"/>
                </a:solidFill>
              </a:rPr>
              <a:t>6.5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 smtClean="0"/>
              <a:t>6.5 TUs for Normative Work</a:t>
            </a:r>
            <a:endParaRPr lang="en-US" altLang="zh-CN" sz="1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4267"/>
              </p:ext>
            </p:extLst>
          </p:nvPr>
        </p:nvGraphicFramePr>
        <p:xfrm>
          <a:off x="422359" y="1432562"/>
          <a:ext cx="8340639" cy="34844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0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6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84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Planned</a:t>
                      </a:r>
                      <a:r>
                        <a:rPr lang="en-US" sz="1200" baseline="0" dirty="0" smtClean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R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Nov 2023</a:t>
                      </a:r>
                      <a:endParaRPr lang="en-US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Jan 2024</a:t>
                      </a:r>
                      <a:endParaRPr lang="en-US" sz="1200" b="0" dirty="0"/>
                    </a:p>
                  </a:txBody>
                  <a:tcPr marR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Feb 2024</a:t>
                      </a:r>
                      <a:endParaRPr lang="en-US" sz="1200" b="0" dirty="0"/>
                    </a:p>
                  </a:txBody>
                  <a:tcPr marR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Apr 2024</a:t>
                      </a:r>
                      <a:endParaRPr lang="en-US" sz="1200" b="0" dirty="0"/>
                    </a:p>
                  </a:txBody>
                  <a:tcPr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Focus on solution updates, only unhandled new solution proposals from #</a:t>
                      </a:r>
                      <a:r>
                        <a:rPr lang="en-US" altLang="ko-KR" sz="1200" dirty="0" smtClean="0"/>
                        <a:t>161</a:t>
                      </a:r>
                      <a:r>
                        <a:rPr lang="en-US" altLang="ko-KR" sz="1200" dirty="0" smtClean="0">
                          <a:sym typeface="+mn-ea"/>
                        </a:rPr>
                        <a:t>(if not covered by the existing solutions)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en-US" altLang="ko-KR" sz="1200" dirty="0" smtClean="0"/>
                        <a:t>start discussion on evaluation and 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 2024</a:t>
                      </a:r>
                      <a:endParaRPr lang="en-US" sz="1200" b="0" dirty="0"/>
                    </a:p>
                  </a:txBody>
                  <a:tcPr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Critical</a:t>
                      </a:r>
                      <a:r>
                        <a:rPr lang="en-US" sz="1200" baseline="0" dirty="0" smtClean="0"/>
                        <a:t> solution updates only, </a:t>
                      </a:r>
                      <a:r>
                        <a:rPr lang="en-US" sz="1200" dirty="0" smtClean="0"/>
                        <a:t>Complete evaluations and conclusions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65025</TotalTime>
  <Words>724</Words>
  <Application>Microsoft Office PowerPoint</Application>
  <PresentationFormat>화면 슬라이드 쇼(4:3)</PresentationFormat>
  <Paragraphs>161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FS_EnergySys Status Report</vt:lpstr>
      <vt:lpstr>FS_EnergySys Status at SA#103</vt:lpstr>
      <vt:lpstr>FS_EnergySys Status after SA2#161</vt:lpstr>
      <vt:lpstr>FS_EnergySys Status after SA2#161</vt:lpstr>
      <vt:lpstr>FS_EnergySys Status after SA2#160AH-e</vt:lpstr>
      <vt:lpstr>FS_EnergySys Status after SA2#160AH-e</vt:lpstr>
      <vt:lpstr>FS_EnergySys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1896</cp:revision>
  <dcterms:created xsi:type="dcterms:W3CDTF">2008-08-30T09:32:10Z</dcterms:created>
  <dcterms:modified xsi:type="dcterms:W3CDTF">2024-03-07T02:28:53Z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